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310" r:id="rId6"/>
    <p:sldId id="332" r:id="rId7"/>
    <p:sldId id="330" r:id="rId8"/>
    <p:sldId id="333" r:id="rId9"/>
    <p:sldId id="319" r:id="rId10"/>
    <p:sldId id="321" r:id="rId11"/>
    <p:sldId id="323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40" roundtripDataSignature="AMtx7mj4JpA6/s0/SqsGBDyQ2oOWfdZU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C3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A9033-2998-5D5B-828B-D21B0E86C6F9}" v="19" dt="2023-03-02T14:53:31.122"/>
    <p1510:client id="{ED46A2A0-7FC1-D546-BD97-CE85B7FB6D01}" v="9" dt="2023-03-02T14:42:50.6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40" Type="http://customschemas.google.com/relationships/presentationmetadata" Target="meta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72fc13fa56d3ef21aab329e73135c27652aea4d6e97fb531e06d2ff300daf145::" providerId="AD" clId="Web-{D52A9033-2998-5D5B-828B-D21B0E86C6F9}"/>
    <pc:docChg chg="modSld">
      <pc:chgData name="Guest User" userId="S::urn:spo:anon#72fc13fa56d3ef21aab329e73135c27652aea4d6e97fb531e06d2ff300daf145::" providerId="AD" clId="Web-{D52A9033-2998-5D5B-828B-D21B0E86C6F9}" dt="2023-03-02T14:53:31.122" v="13" actId="1076"/>
      <pc:docMkLst>
        <pc:docMk/>
      </pc:docMkLst>
      <pc:sldChg chg="modSp">
        <pc:chgData name="Guest User" userId="S::urn:spo:anon#72fc13fa56d3ef21aab329e73135c27652aea4d6e97fb531e06d2ff300daf145::" providerId="AD" clId="Web-{D52A9033-2998-5D5B-828B-D21B0E86C6F9}" dt="2023-03-02T14:53:31.122" v="13" actId="1076"/>
        <pc:sldMkLst>
          <pc:docMk/>
          <pc:sldMk cId="0" sldId="256"/>
        </pc:sldMkLst>
        <pc:spChg chg="mod">
          <ac:chgData name="Guest User" userId="S::urn:spo:anon#72fc13fa56d3ef21aab329e73135c27652aea4d6e97fb531e06d2ff300daf145::" providerId="AD" clId="Web-{D52A9033-2998-5D5B-828B-D21B0E86C6F9}" dt="2023-03-02T14:53:31.122" v="13" actId="1076"/>
          <ac:spMkLst>
            <pc:docMk/>
            <pc:sldMk cId="0" sldId="256"/>
            <ac:spMk id="4" creationId="{68BA2A15-16A0-6761-FD4A-2C298E113F41}"/>
          </ac:spMkLst>
        </pc:spChg>
        <pc:spChg chg="mod">
          <ac:chgData name="Guest User" userId="S::urn:spo:anon#72fc13fa56d3ef21aab329e73135c27652aea4d6e97fb531e06d2ff300daf145::" providerId="AD" clId="Web-{D52A9033-2998-5D5B-828B-D21B0E86C6F9}" dt="2023-03-02T14:53:25.669" v="12" actId="1076"/>
          <ac:spMkLst>
            <pc:docMk/>
            <pc:sldMk cId="0" sldId="256"/>
            <ac:spMk id="59" creationId="{00000000-0000-0000-0000-000000000000}"/>
          </ac:spMkLst>
        </pc:spChg>
        <pc:picChg chg="mod">
          <ac:chgData name="Guest User" userId="S::urn:spo:anon#72fc13fa56d3ef21aab329e73135c27652aea4d6e97fb531e06d2ff300daf145::" providerId="AD" clId="Web-{D52A9033-2998-5D5B-828B-D21B0E86C6F9}" dt="2023-03-02T14:52:59.184" v="8" actId="1076"/>
          <ac:picMkLst>
            <pc:docMk/>
            <pc:sldMk cId="0" sldId="256"/>
            <ac:picMk id="58" creationId="{00000000-0000-0000-0000-000000000000}"/>
          </ac:picMkLst>
        </pc:picChg>
      </pc:sldChg>
      <pc:sldChg chg="modSp">
        <pc:chgData name="Guest User" userId="S::urn:spo:anon#72fc13fa56d3ef21aab329e73135c27652aea4d6e97fb531e06d2ff300daf145::" providerId="AD" clId="Web-{D52A9033-2998-5D5B-828B-D21B0E86C6F9}" dt="2023-03-02T14:49:40.585" v="6" actId="20577"/>
        <pc:sldMkLst>
          <pc:docMk/>
          <pc:sldMk cId="604218390" sldId="321"/>
        </pc:sldMkLst>
        <pc:spChg chg="mod">
          <ac:chgData name="Guest User" userId="S::urn:spo:anon#72fc13fa56d3ef21aab329e73135c27652aea4d6e97fb531e06d2ff300daf145::" providerId="AD" clId="Web-{D52A9033-2998-5D5B-828B-D21B0E86C6F9}" dt="2023-03-02T14:49:40.585" v="6" actId="20577"/>
          <ac:spMkLst>
            <pc:docMk/>
            <pc:sldMk cId="604218390" sldId="321"/>
            <ac:spMk id="81" creationId="{00000000-0000-0000-0000-000000000000}"/>
          </ac:spMkLst>
        </pc:spChg>
        <pc:picChg chg="mod">
          <ac:chgData name="Guest User" userId="S::urn:spo:anon#72fc13fa56d3ef21aab329e73135c27652aea4d6e97fb531e06d2ff300daf145::" providerId="AD" clId="Web-{D52A9033-2998-5D5B-828B-D21B0E86C6F9}" dt="2023-03-02T14:49:24.147" v="0" actId="1076"/>
          <ac:picMkLst>
            <pc:docMk/>
            <pc:sldMk cId="604218390" sldId="321"/>
            <ac:picMk id="4" creationId="{59F6CAAE-E592-80A9-4141-B23950B3B97A}"/>
          </ac:picMkLst>
        </pc:picChg>
      </pc:sldChg>
    </pc:docChg>
  </pc:docChgLst>
  <pc:docChgLst>
    <pc:chgData name="Jesse Cruz" userId="62b0c918-504a-4af7-99bd-c793c7ba7992" providerId="ADAL" clId="{ED46A2A0-7FC1-D546-BD97-CE85B7FB6D01}"/>
    <pc:docChg chg="custSel addSld modSld">
      <pc:chgData name="Jesse Cruz" userId="62b0c918-504a-4af7-99bd-c793c7ba7992" providerId="ADAL" clId="{ED46A2A0-7FC1-D546-BD97-CE85B7FB6D01}" dt="2023-03-02T14:42:50.640" v="8" actId="1076"/>
      <pc:docMkLst>
        <pc:docMk/>
      </pc:docMkLst>
      <pc:sldChg chg="addSp delSp modSp mod">
        <pc:chgData name="Jesse Cruz" userId="62b0c918-504a-4af7-99bd-c793c7ba7992" providerId="ADAL" clId="{ED46A2A0-7FC1-D546-BD97-CE85B7FB6D01}" dt="2023-03-02T14:42:50.640" v="8" actId="1076"/>
        <pc:sldMkLst>
          <pc:docMk/>
          <pc:sldMk cId="698260110" sldId="330"/>
        </pc:sldMkLst>
        <pc:spChg chg="del">
          <ac:chgData name="Jesse Cruz" userId="62b0c918-504a-4af7-99bd-c793c7ba7992" providerId="ADAL" clId="{ED46A2A0-7FC1-D546-BD97-CE85B7FB6D01}" dt="2023-03-02T14:42:31.445" v="2" actId="478"/>
          <ac:spMkLst>
            <pc:docMk/>
            <pc:sldMk cId="698260110" sldId="330"/>
            <ac:spMk id="6" creationId="{762E6F85-6A79-B27E-416D-3EB5EBEFD99D}"/>
          </ac:spMkLst>
        </pc:spChg>
        <pc:picChg chg="del">
          <ac:chgData name="Jesse Cruz" userId="62b0c918-504a-4af7-99bd-c793c7ba7992" providerId="ADAL" clId="{ED46A2A0-7FC1-D546-BD97-CE85B7FB6D01}" dt="2023-03-02T14:42:30.179" v="1" actId="478"/>
          <ac:picMkLst>
            <pc:docMk/>
            <pc:sldMk cId="698260110" sldId="330"/>
            <ac:picMk id="3" creationId="{39798FB0-19E5-C574-0F9A-788C7843AF8A}"/>
          </ac:picMkLst>
        </pc:picChg>
        <pc:picChg chg="add mod">
          <ac:chgData name="Jesse Cruz" userId="62b0c918-504a-4af7-99bd-c793c7ba7992" providerId="ADAL" clId="{ED46A2A0-7FC1-D546-BD97-CE85B7FB6D01}" dt="2023-03-02T14:42:50.640" v="8" actId="1076"/>
          <ac:picMkLst>
            <pc:docMk/>
            <pc:sldMk cId="698260110" sldId="330"/>
            <ac:picMk id="4" creationId="{18489B7C-9601-0006-97D1-ACC7B858229D}"/>
          </ac:picMkLst>
        </pc:picChg>
      </pc:sldChg>
      <pc:sldChg chg="add">
        <pc:chgData name="Jesse Cruz" userId="62b0c918-504a-4af7-99bd-c793c7ba7992" providerId="ADAL" clId="{ED46A2A0-7FC1-D546-BD97-CE85B7FB6D01}" dt="2023-03-02T14:42:27.131" v="0" actId="2890"/>
        <pc:sldMkLst>
          <pc:docMk/>
          <pc:sldMk cId="4264312811" sldId="3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3c6bec3df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3c6bec3df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123c6bec3df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9141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3c6bec3df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3c6bec3df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The media and social media </a:t>
            </a:r>
            <a:r>
              <a:rPr lang="fr-CH" err="1"/>
              <a:t>environment</a:t>
            </a:r>
            <a:r>
              <a:rPr lang="fr-CH"/>
              <a:t> </a:t>
            </a:r>
            <a:r>
              <a:rPr lang="fr-CH" err="1"/>
              <a:t>is</a:t>
            </a:r>
            <a:r>
              <a:rPr lang="fr-CH"/>
              <a:t> </a:t>
            </a:r>
            <a:r>
              <a:rPr lang="fr-CH" err="1"/>
              <a:t>changing</a:t>
            </a:r>
            <a:r>
              <a:rPr lang="fr-CH"/>
              <a:t> at a </a:t>
            </a:r>
            <a:r>
              <a:rPr lang="fr-CH" err="1"/>
              <a:t>very</a:t>
            </a:r>
            <a:r>
              <a:rPr lang="fr-CH"/>
              <a:t> fast </a:t>
            </a:r>
            <a:r>
              <a:rPr lang="fr-CH" err="1"/>
              <a:t>pace.Recent</a:t>
            </a:r>
            <a:r>
              <a:rPr lang="fr-CH"/>
              <a:t> </a:t>
            </a:r>
            <a:r>
              <a:rPr lang="fr-CH" err="1"/>
              <a:t>examples</a:t>
            </a:r>
            <a:r>
              <a:rPr lang="fr-CH"/>
              <a:t> </a:t>
            </a:r>
            <a:r>
              <a:rPr lang="fr-CH" err="1"/>
              <a:t>with</a:t>
            </a:r>
            <a:r>
              <a:rPr lang="fr-CH"/>
              <a:t> Twitter, and </a:t>
            </a:r>
            <a:r>
              <a:rPr lang="fr-CH" err="1"/>
              <a:t>now</a:t>
            </a:r>
            <a:r>
              <a:rPr lang="fr-CH"/>
              <a:t> </a:t>
            </a:r>
            <a:r>
              <a:rPr lang="fr-CH" err="1"/>
              <a:t>with</a:t>
            </a:r>
            <a:r>
              <a:rPr lang="fr-CH"/>
              <a:t> </a:t>
            </a:r>
            <a:r>
              <a:rPr lang="fr-CH" err="1"/>
              <a:t>debate</a:t>
            </a:r>
            <a:r>
              <a:rPr lang="fr-CH"/>
              <a:t> </a:t>
            </a:r>
            <a:r>
              <a:rPr lang="fr-CH" err="1"/>
              <a:t>around</a:t>
            </a:r>
            <a:r>
              <a:rPr lang="fr-CH"/>
              <a:t> </a:t>
            </a:r>
            <a:r>
              <a:rPr lang="fr-CH" err="1"/>
              <a:t>ChatGPT</a:t>
            </a:r>
            <a:r>
              <a:rPr lang="fr-CH"/>
              <a:t> shows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H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Growing media </a:t>
            </a:r>
            <a:r>
              <a:rPr lang="fr-CH" err="1"/>
              <a:t>coverage</a:t>
            </a:r>
            <a:r>
              <a:rPr lang="fr-CH"/>
              <a:t> – </a:t>
            </a:r>
            <a:r>
              <a:rPr lang="fr-CH" err="1"/>
              <a:t>campaigns</a:t>
            </a:r>
            <a:r>
              <a:rPr lang="fr-CH"/>
              <a:t>/reports and </a:t>
            </a:r>
            <a:r>
              <a:rPr lang="fr-CH" err="1"/>
              <a:t>extreme</a:t>
            </a:r>
            <a:r>
              <a:rPr lang="fr-CH"/>
              <a:t> </a:t>
            </a:r>
            <a:r>
              <a:rPr lang="fr-CH" err="1"/>
              <a:t>weather</a:t>
            </a:r>
            <a:r>
              <a:rPr lang="fr-CH"/>
              <a:t> </a:t>
            </a:r>
            <a:r>
              <a:rPr lang="fr-CH" err="1"/>
              <a:t>events</a:t>
            </a:r>
            <a:endParaRPr lang="fr-CH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How </a:t>
            </a:r>
            <a:r>
              <a:rPr lang="fr-CH" err="1"/>
              <a:t>many</a:t>
            </a:r>
            <a:r>
              <a:rPr lang="fr-CH"/>
              <a:t> of </a:t>
            </a:r>
            <a:r>
              <a:rPr lang="fr-CH" err="1"/>
              <a:t>you</a:t>
            </a:r>
            <a:r>
              <a:rPr lang="fr-CH"/>
              <a:t> active on social media – </a:t>
            </a:r>
            <a:r>
              <a:rPr lang="fr-CH" err="1"/>
              <a:t>some</a:t>
            </a:r>
            <a:r>
              <a:rPr lang="fr-CH"/>
              <a:t> of </a:t>
            </a:r>
            <a:r>
              <a:rPr lang="fr-CH" err="1"/>
              <a:t>you</a:t>
            </a:r>
            <a:r>
              <a:rPr lang="fr-CH"/>
              <a:t> LinkedIn – </a:t>
            </a:r>
            <a:r>
              <a:rPr lang="fr-CH" err="1"/>
              <a:t>fastest</a:t>
            </a:r>
            <a:r>
              <a:rPr lang="fr-CH"/>
              <a:t> </a:t>
            </a:r>
            <a:r>
              <a:rPr lang="fr-CH" err="1"/>
              <a:t>growing</a:t>
            </a:r>
            <a:r>
              <a:rPr lang="fr-CH"/>
              <a:t> </a:t>
            </a:r>
            <a:r>
              <a:rPr lang="fr-CH" err="1"/>
              <a:t>channel</a:t>
            </a:r>
            <a:endParaRPr lang="fr-CH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err="1"/>
              <a:t>Invigorate</a:t>
            </a:r>
            <a:r>
              <a:rPr lang="fr-CH"/>
              <a:t> </a:t>
            </a:r>
            <a:r>
              <a:rPr lang="fr-CH" err="1"/>
              <a:t>our</a:t>
            </a:r>
            <a:r>
              <a:rPr lang="fr-CH"/>
              <a:t> social networks </a:t>
            </a:r>
            <a:r>
              <a:rPr lang="fr-CH" err="1"/>
              <a:t>with</a:t>
            </a:r>
            <a:r>
              <a:rPr lang="fr-CH"/>
              <a:t> </a:t>
            </a:r>
            <a:r>
              <a:rPr lang="fr-CH" err="1"/>
              <a:t>your</a:t>
            </a:r>
            <a:r>
              <a:rPr lang="fr-CH"/>
              <a:t> contributions and </a:t>
            </a:r>
            <a:r>
              <a:rPr lang="fr-CH" err="1"/>
              <a:t>your</a:t>
            </a:r>
            <a:r>
              <a:rPr lang="fr-CH"/>
              <a:t> experts’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H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Flagship reports – short </a:t>
            </a:r>
            <a:r>
              <a:rPr lang="fr-CH" err="1"/>
              <a:t>videos</a:t>
            </a:r>
            <a:r>
              <a:rPr lang="fr-CH"/>
              <a:t> – key figures – </a:t>
            </a:r>
            <a:r>
              <a:rPr lang="fr-CH" err="1"/>
              <a:t>quotes</a:t>
            </a:r>
            <a:endParaRPr lang="fr-CH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H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fr-CH" sz="1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-&gt; </a:t>
            </a:r>
            <a:r>
              <a:rPr lang="fr-CH" sz="1200" err="1">
                <a:solidFill>
                  <a:schemeClr val="tx1"/>
                </a:solidFill>
                <a:latin typeface="Avenir"/>
                <a:ea typeface="Avenir"/>
                <a:cs typeface="Avenir"/>
              </a:rPr>
              <a:t>Yearly</a:t>
            </a:r>
            <a:r>
              <a:rPr lang="fr-CH" sz="1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 updates at EC </a:t>
            </a:r>
            <a:r>
              <a:rPr lang="fr-CH" sz="1200" err="1">
                <a:solidFill>
                  <a:schemeClr val="tx1"/>
                </a:solidFill>
                <a:latin typeface="Avenir"/>
                <a:ea typeface="Avenir"/>
                <a:cs typeface="Avenir"/>
              </a:rPr>
              <a:t>with</a:t>
            </a:r>
            <a:r>
              <a:rPr lang="fr-CH" sz="1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 </a:t>
            </a:r>
            <a:r>
              <a:rPr lang="fr-CH" sz="1200" err="1">
                <a:solidFill>
                  <a:schemeClr val="tx1"/>
                </a:solidFill>
                <a:latin typeface="Avenir"/>
                <a:ea typeface="Avenir"/>
                <a:cs typeface="Avenir"/>
              </a:rPr>
              <a:t>enhanced</a:t>
            </a:r>
            <a:r>
              <a:rPr lang="fr-CH" sz="1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 </a:t>
            </a:r>
            <a:r>
              <a:rPr lang="fr-CH" sz="1200" err="1">
                <a:solidFill>
                  <a:schemeClr val="tx1"/>
                </a:solidFill>
                <a:latin typeface="Avenir"/>
                <a:ea typeface="Avenir"/>
                <a:cs typeface="Avenir"/>
              </a:rPr>
              <a:t>methodology</a:t>
            </a:r>
            <a:r>
              <a:rPr lang="fr-CH" sz="1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 – collaboration </a:t>
            </a:r>
            <a:r>
              <a:rPr lang="fr-CH" sz="1200" err="1">
                <a:solidFill>
                  <a:schemeClr val="tx1"/>
                </a:solidFill>
                <a:latin typeface="Avenir"/>
                <a:ea typeface="Avenir"/>
                <a:cs typeface="Avenir"/>
              </a:rPr>
              <a:t>with</a:t>
            </a:r>
            <a:r>
              <a:rPr lang="fr-CH" sz="1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 MERP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g123c6bec3df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196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3c6bec3df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3c6bec3df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err="1"/>
              <a:t>Cmnity</a:t>
            </a:r>
            <a:r>
              <a:rPr lang="fr-CH"/>
              <a:t> </a:t>
            </a:r>
            <a:r>
              <a:rPr lang="fr-CH" err="1"/>
              <a:t>very</a:t>
            </a:r>
            <a:r>
              <a:rPr lang="fr-CH"/>
              <a:t> </a:t>
            </a:r>
            <a:r>
              <a:rPr lang="fr-CH" err="1"/>
              <a:t>strong</a:t>
            </a:r>
            <a:r>
              <a:rPr lang="fr-CH"/>
              <a:t> and </a:t>
            </a:r>
            <a:r>
              <a:rPr lang="fr-CH" err="1"/>
              <a:t>engaged</a:t>
            </a:r>
            <a:endParaRPr lang="fr-CH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err="1"/>
              <a:t>Introducing</a:t>
            </a:r>
            <a:r>
              <a:rPr lang="fr-CH"/>
              <a:t> </a:t>
            </a:r>
            <a:r>
              <a:rPr lang="fr-CH" err="1"/>
              <a:t>your</a:t>
            </a:r>
            <a:r>
              <a:rPr lang="fr-CH"/>
              <a:t> </a:t>
            </a:r>
            <a:r>
              <a:rPr lang="fr-CH" err="1"/>
              <a:t>work</a:t>
            </a:r>
            <a:r>
              <a:rPr lang="fr-CH"/>
              <a:t> to people </a:t>
            </a:r>
            <a:r>
              <a:rPr lang="fr-CH" err="1"/>
              <a:t>who</a:t>
            </a:r>
            <a:r>
              <a:rPr lang="fr-CH"/>
              <a:t> are not </a:t>
            </a:r>
            <a:r>
              <a:rPr lang="fr-CH" err="1"/>
              <a:t>familiar</a:t>
            </a:r>
            <a:r>
              <a:rPr lang="fr-CH"/>
              <a:t> </a:t>
            </a:r>
            <a:r>
              <a:rPr lang="fr-CH" err="1"/>
              <a:t>with</a:t>
            </a:r>
            <a:r>
              <a:rPr lang="fr-CH"/>
              <a:t> </a:t>
            </a:r>
            <a:r>
              <a:rPr lang="fr-CH" err="1"/>
              <a:t>your</a:t>
            </a:r>
            <a:r>
              <a:rPr lang="fr-CH"/>
              <a:t> topics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23 March – </a:t>
            </a:r>
            <a:r>
              <a:rPr lang="fr-CH" err="1"/>
              <a:t>intentionnally</a:t>
            </a:r>
            <a:r>
              <a:rPr lang="fr-CH"/>
              <a:t> </a:t>
            </a:r>
            <a:r>
              <a:rPr lang="fr-CH" err="1"/>
              <a:t>creating</a:t>
            </a:r>
            <a:r>
              <a:rPr lang="fr-CH"/>
              <a:t> content </a:t>
            </a:r>
            <a:r>
              <a:rPr lang="fr-CH" err="1"/>
              <a:t>using</a:t>
            </a:r>
            <a:r>
              <a:rPr lang="fr-CH"/>
              <a:t> plain </a:t>
            </a:r>
            <a:r>
              <a:rPr lang="fr-CH" err="1"/>
              <a:t>language</a:t>
            </a:r>
            <a:r>
              <a:rPr lang="fr-CH"/>
              <a:t> to </a:t>
            </a:r>
            <a:r>
              <a:rPr lang="fr-CH" err="1"/>
              <a:t>take</a:t>
            </a:r>
            <a:r>
              <a:rPr lang="fr-CH"/>
              <a:t> </a:t>
            </a:r>
            <a:r>
              <a:rPr lang="fr-CH" err="1"/>
              <a:t>our</a:t>
            </a:r>
            <a:r>
              <a:rPr lang="fr-CH"/>
              <a:t> chance to </a:t>
            </a:r>
            <a:r>
              <a:rPr lang="fr-CH" err="1"/>
              <a:t>reach</a:t>
            </a:r>
            <a:r>
              <a:rPr lang="fr-CH"/>
              <a:t> new audiences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AW4All </a:t>
            </a:r>
            <a:r>
              <a:rPr lang="fr-CH" err="1"/>
              <a:t>need</a:t>
            </a:r>
            <a:r>
              <a:rPr lang="fr-CH"/>
              <a:t> to </a:t>
            </a:r>
            <a:r>
              <a:rPr lang="fr-CH" err="1"/>
              <a:t>be</a:t>
            </a:r>
            <a:r>
              <a:rPr lang="fr-CH"/>
              <a:t> inclusive – </a:t>
            </a:r>
            <a:r>
              <a:rPr lang="fr-CH" err="1"/>
              <a:t>need</a:t>
            </a:r>
            <a:r>
              <a:rPr lang="fr-CH"/>
              <a:t> to </a:t>
            </a:r>
            <a:r>
              <a:rPr lang="fr-CH" err="1"/>
              <a:t>reach</a:t>
            </a:r>
            <a:r>
              <a:rPr lang="fr-CH"/>
              <a:t> out to </a:t>
            </a:r>
            <a:r>
              <a:rPr lang="fr-CH" err="1"/>
              <a:t>this</a:t>
            </a:r>
            <a:r>
              <a:rPr lang="fr-CH"/>
              <a:t> new audience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H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23 March – </a:t>
            </a:r>
            <a:r>
              <a:rPr lang="fr-CH" err="1"/>
              <a:t>you</a:t>
            </a:r>
            <a:r>
              <a:rPr lang="fr-CH"/>
              <a:t> </a:t>
            </a:r>
            <a:r>
              <a:rPr lang="fr-CH" err="1"/>
              <a:t>will</a:t>
            </a:r>
            <a:r>
              <a:rPr lang="fr-CH"/>
              <a:t> </a:t>
            </a:r>
            <a:r>
              <a:rPr lang="fr-CH" err="1"/>
              <a:t>see</a:t>
            </a:r>
            <a:r>
              <a:rPr lang="fr-CH"/>
              <a:t> </a:t>
            </a:r>
            <a:r>
              <a:rPr lang="fr-CH" err="1"/>
              <a:t>level</a:t>
            </a:r>
            <a:r>
              <a:rPr lang="fr-CH"/>
              <a:t> 1 content </a:t>
            </a:r>
            <a:r>
              <a:rPr lang="fr-CH" err="1"/>
              <a:t>featured</a:t>
            </a:r>
            <a:r>
              <a:rPr lang="fr-CH"/>
              <a:t>. </a:t>
            </a:r>
            <a:r>
              <a:rPr lang="fr-CH" err="1"/>
              <a:t>Updated</a:t>
            </a:r>
            <a:r>
              <a:rPr lang="fr-CH"/>
              <a:t> pages </a:t>
            </a:r>
            <a:r>
              <a:rPr lang="fr-CH" err="1"/>
              <a:t>level</a:t>
            </a:r>
            <a:r>
              <a:rPr lang="fr-CH"/>
              <a:t> 2 and 3 </a:t>
            </a:r>
            <a:r>
              <a:rPr lang="fr-CH" err="1"/>
              <a:t>will</a:t>
            </a:r>
            <a:r>
              <a:rPr lang="fr-CH"/>
              <a:t> </a:t>
            </a:r>
            <a:r>
              <a:rPr lang="fr-CH" err="1"/>
              <a:t>be</a:t>
            </a:r>
            <a:r>
              <a:rPr lang="fr-CH"/>
              <a:t> </a:t>
            </a:r>
            <a:r>
              <a:rPr lang="fr-CH" err="1"/>
              <a:t>rolled</a:t>
            </a:r>
            <a:r>
              <a:rPr lang="fr-CH"/>
              <a:t> out in the </a:t>
            </a:r>
            <a:r>
              <a:rPr lang="fr-CH" err="1"/>
              <a:t>coming</a:t>
            </a:r>
            <a:r>
              <a:rPr lang="fr-CH"/>
              <a:t> </a:t>
            </a:r>
            <a:r>
              <a:rPr lang="fr-CH" err="1"/>
              <a:t>months</a:t>
            </a:r>
            <a:r>
              <a:rPr lang="fr-CH"/>
              <a:t>.</a:t>
            </a:r>
            <a:endParaRPr/>
          </a:p>
        </p:txBody>
      </p:sp>
      <p:sp>
        <p:nvSpPr>
          <p:cNvPr id="78" name="Google Shape;78;g123c6bec3df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654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3c6bec3df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3c6bec3df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err="1"/>
              <a:t>Cmnity</a:t>
            </a:r>
            <a:r>
              <a:rPr lang="fr-CH"/>
              <a:t> </a:t>
            </a:r>
            <a:r>
              <a:rPr lang="fr-CH" err="1"/>
              <a:t>very</a:t>
            </a:r>
            <a:r>
              <a:rPr lang="fr-CH"/>
              <a:t> </a:t>
            </a:r>
            <a:r>
              <a:rPr lang="fr-CH" err="1"/>
              <a:t>strong</a:t>
            </a:r>
            <a:r>
              <a:rPr lang="fr-CH"/>
              <a:t> and </a:t>
            </a:r>
            <a:r>
              <a:rPr lang="fr-CH" err="1"/>
              <a:t>engaged</a:t>
            </a:r>
            <a:endParaRPr lang="fr-CH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err="1"/>
              <a:t>Introducing</a:t>
            </a:r>
            <a:r>
              <a:rPr lang="fr-CH"/>
              <a:t> </a:t>
            </a:r>
            <a:r>
              <a:rPr lang="fr-CH" err="1"/>
              <a:t>your</a:t>
            </a:r>
            <a:r>
              <a:rPr lang="fr-CH"/>
              <a:t> </a:t>
            </a:r>
            <a:r>
              <a:rPr lang="fr-CH" err="1"/>
              <a:t>work</a:t>
            </a:r>
            <a:r>
              <a:rPr lang="fr-CH"/>
              <a:t> to people </a:t>
            </a:r>
            <a:r>
              <a:rPr lang="fr-CH" err="1"/>
              <a:t>who</a:t>
            </a:r>
            <a:r>
              <a:rPr lang="fr-CH"/>
              <a:t> are not </a:t>
            </a:r>
            <a:r>
              <a:rPr lang="fr-CH" err="1"/>
              <a:t>familiar</a:t>
            </a:r>
            <a:r>
              <a:rPr lang="fr-CH"/>
              <a:t> </a:t>
            </a:r>
            <a:r>
              <a:rPr lang="fr-CH" err="1"/>
              <a:t>with</a:t>
            </a:r>
            <a:r>
              <a:rPr lang="fr-CH"/>
              <a:t> </a:t>
            </a:r>
            <a:r>
              <a:rPr lang="fr-CH" err="1"/>
              <a:t>your</a:t>
            </a:r>
            <a:r>
              <a:rPr lang="fr-CH"/>
              <a:t> topics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23 March – </a:t>
            </a:r>
            <a:r>
              <a:rPr lang="fr-CH" err="1"/>
              <a:t>intentionnally</a:t>
            </a:r>
            <a:r>
              <a:rPr lang="fr-CH"/>
              <a:t> </a:t>
            </a:r>
            <a:r>
              <a:rPr lang="fr-CH" err="1"/>
              <a:t>creating</a:t>
            </a:r>
            <a:r>
              <a:rPr lang="fr-CH"/>
              <a:t> content </a:t>
            </a:r>
            <a:r>
              <a:rPr lang="fr-CH" err="1"/>
              <a:t>using</a:t>
            </a:r>
            <a:r>
              <a:rPr lang="fr-CH"/>
              <a:t> plain </a:t>
            </a:r>
            <a:r>
              <a:rPr lang="fr-CH" err="1"/>
              <a:t>language</a:t>
            </a:r>
            <a:r>
              <a:rPr lang="fr-CH"/>
              <a:t> to </a:t>
            </a:r>
            <a:r>
              <a:rPr lang="fr-CH" err="1"/>
              <a:t>take</a:t>
            </a:r>
            <a:r>
              <a:rPr lang="fr-CH"/>
              <a:t> </a:t>
            </a:r>
            <a:r>
              <a:rPr lang="fr-CH" err="1"/>
              <a:t>our</a:t>
            </a:r>
            <a:r>
              <a:rPr lang="fr-CH"/>
              <a:t> chance to </a:t>
            </a:r>
            <a:r>
              <a:rPr lang="fr-CH" err="1"/>
              <a:t>reach</a:t>
            </a:r>
            <a:r>
              <a:rPr lang="fr-CH"/>
              <a:t> new audiences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AW4All </a:t>
            </a:r>
            <a:r>
              <a:rPr lang="fr-CH" err="1"/>
              <a:t>need</a:t>
            </a:r>
            <a:r>
              <a:rPr lang="fr-CH"/>
              <a:t> to </a:t>
            </a:r>
            <a:r>
              <a:rPr lang="fr-CH" err="1"/>
              <a:t>be</a:t>
            </a:r>
            <a:r>
              <a:rPr lang="fr-CH"/>
              <a:t> inclusive – </a:t>
            </a:r>
            <a:r>
              <a:rPr lang="fr-CH" err="1"/>
              <a:t>need</a:t>
            </a:r>
            <a:r>
              <a:rPr lang="fr-CH"/>
              <a:t> to </a:t>
            </a:r>
            <a:r>
              <a:rPr lang="fr-CH" err="1"/>
              <a:t>reach</a:t>
            </a:r>
            <a:r>
              <a:rPr lang="fr-CH"/>
              <a:t> out to </a:t>
            </a:r>
            <a:r>
              <a:rPr lang="fr-CH" err="1"/>
              <a:t>this</a:t>
            </a:r>
            <a:r>
              <a:rPr lang="fr-CH"/>
              <a:t> new audience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H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23 March – </a:t>
            </a:r>
            <a:r>
              <a:rPr lang="fr-CH" err="1"/>
              <a:t>you</a:t>
            </a:r>
            <a:r>
              <a:rPr lang="fr-CH"/>
              <a:t> </a:t>
            </a:r>
            <a:r>
              <a:rPr lang="fr-CH" err="1"/>
              <a:t>will</a:t>
            </a:r>
            <a:r>
              <a:rPr lang="fr-CH"/>
              <a:t> </a:t>
            </a:r>
            <a:r>
              <a:rPr lang="fr-CH" err="1"/>
              <a:t>see</a:t>
            </a:r>
            <a:r>
              <a:rPr lang="fr-CH"/>
              <a:t> </a:t>
            </a:r>
            <a:r>
              <a:rPr lang="fr-CH" err="1"/>
              <a:t>level</a:t>
            </a:r>
            <a:r>
              <a:rPr lang="fr-CH"/>
              <a:t> 1 content </a:t>
            </a:r>
            <a:r>
              <a:rPr lang="fr-CH" err="1"/>
              <a:t>featured</a:t>
            </a:r>
            <a:r>
              <a:rPr lang="fr-CH"/>
              <a:t>. </a:t>
            </a:r>
            <a:r>
              <a:rPr lang="fr-CH" err="1"/>
              <a:t>Updated</a:t>
            </a:r>
            <a:r>
              <a:rPr lang="fr-CH"/>
              <a:t> pages </a:t>
            </a:r>
            <a:r>
              <a:rPr lang="fr-CH" err="1"/>
              <a:t>level</a:t>
            </a:r>
            <a:r>
              <a:rPr lang="fr-CH"/>
              <a:t> 2 and 3 </a:t>
            </a:r>
            <a:r>
              <a:rPr lang="fr-CH" err="1"/>
              <a:t>will</a:t>
            </a:r>
            <a:r>
              <a:rPr lang="fr-CH"/>
              <a:t> </a:t>
            </a:r>
            <a:r>
              <a:rPr lang="fr-CH" err="1"/>
              <a:t>be</a:t>
            </a:r>
            <a:r>
              <a:rPr lang="fr-CH"/>
              <a:t> </a:t>
            </a:r>
            <a:r>
              <a:rPr lang="fr-CH" err="1"/>
              <a:t>rolled</a:t>
            </a:r>
            <a:r>
              <a:rPr lang="fr-CH"/>
              <a:t> out in the </a:t>
            </a:r>
            <a:r>
              <a:rPr lang="fr-CH" err="1"/>
              <a:t>coming</a:t>
            </a:r>
            <a:r>
              <a:rPr lang="fr-CH"/>
              <a:t> </a:t>
            </a:r>
            <a:r>
              <a:rPr lang="fr-CH" err="1"/>
              <a:t>months</a:t>
            </a:r>
            <a:r>
              <a:rPr lang="fr-CH"/>
              <a:t>.</a:t>
            </a:r>
            <a:endParaRPr/>
          </a:p>
        </p:txBody>
      </p:sp>
      <p:sp>
        <p:nvSpPr>
          <p:cNvPr id="78" name="Google Shape;78;g123c6bec3df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8026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3c6bec3df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3c6bec3df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/>
              <a:t>Support on </a:t>
            </a:r>
            <a:r>
              <a:rPr lang="fr-CH" err="1"/>
              <a:t>two</a:t>
            </a:r>
            <a:r>
              <a:rPr lang="fr-CH"/>
              <a:t> </a:t>
            </a:r>
            <a:r>
              <a:rPr lang="fr-CH" err="1"/>
              <a:t>things</a:t>
            </a:r>
            <a:endParaRPr lang="fr-CH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/>
              <a:t>Call for focal points –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CH"/>
              <a:t>150th </a:t>
            </a:r>
            <a:r>
              <a:rPr lang="fr-CH" err="1"/>
              <a:t>Anniversary</a:t>
            </a:r>
            <a:endParaRPr lang="fr-CH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CH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1200" err="1">
                <a:solidFill>
                  <a:schemeClr val="tx1"/>
                </a:solidFill>
                <a:latin typeface="Avenir"/>
                <a:ea typeface="Avenir"/>
                <a:cs typeface="Avenir"/>
              </a:rPr>
              <a:t>Revitalize</a:t>
            </a:r>
            <a:r>
              <a:rPr lang="fr-CH" sz="1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 the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1200" err="1">
                <a:solidFill>
                  <a:schemeClr val="tx1"/>
                </a:solidFill>
                <a:latin typeface="Avenir"/>
                <a:ea typeface="Avenir"/>
                <a:cs typeface="Avenir"/>
              </a:rPr>
              <a:t>Ensure</a:t>
            </a:r>
            <a:r>
              <a:rPr lang="fr-CH" sz="1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 </a:t>
            </a:r>
            <a:r>
              <a:rPr lang="fr-CH" sz="1200" err="1">
                <a:solidFill>
                  <a:schemeClr val="tx1"/>
                </a:solidFill>
                <a:latin typeface="Avenir"/>
                <a:ea typeface="Avenir"/>
                <a:cs typeface="Avenir"/>
              </a:rPr>
              <a:t>two-way</a:t>
            </a:r>
            <a:r>
              <a:rPr lang="fr-CH" sz="1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 information flow – </a:t>
            </a:r>
            <a:r>
              <a:rPr lang="fr-CH" sz="1200" err="1">
                <a:solidFill>
                  <a:schemeClr val="tx1"/>
                </a:solidFill>
                <a:latin typeface="Avenir"/>
                <a:ea typeface="Avenir"/>
                <a:cs typeface="Avenir"/>
              </a:rPr>
              <a:t>Anniversary</a:t>
            </a:r>
            <a:r>
              <a:rPr lang="fr-CH" sz="1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 – EW4All – </a:t>
            </a:r>
            <a:r>
              <a:rPr lang="fr-CH" sz="1200" err="1">
                <a:solidFill>
                  <a:schemeClr val="tx1"/>
                </a:solidFill>
                <a:latin typeface="Avenir"/>
                <a:ea typeface="Avenir"/>
                <a:cs typeface="Avenir"/>
              </a:rPr>
              <a:t>someone</a:t>
            </a:r>
            <a:r>
              <a:rPr lang="fr-CH" sz="1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 </a:t>
            </a:r>
            <a:r>
              <a:rPr lang="fr-CH" sz="1200" err="1">
                <a:solidFill>
                  <a:schemeClr val="tx1"/>
                </a:solidFill>
                <a:latin typeface="Avenir"/>
                <a:ea typeface="Avenir"/>
                <a:cs typeface="Avenir"/>
              </a:rPr>
              <a:t>we</a:t>
            </a:r>
            <a:r>
              <a:rPr lang="fr-CH" sz="1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 can contact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1200" err="1">
                <a:solidFill>
                  <a:schemeClr val="tx1"/>
                </a:solidFill>
                <a:latin typeface="Avenir"/>
                <a:ea typeface="Avenir"/>
                <a:cs typeface="Avenir"/>
              </a:rPr>
              <a:t>Discuss</a:t>
            </a:r>
            <a:r>
              <a:rPr lang="fr-CH" sz="1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 </a:t>
            </a:r>
            <a:r>
              <a:rPr lang="fr-CH" sz="1200" err="1">
                <a:solidFill>
                  <a:schemeClr val="tx1"/>
                </a:solidFill>
                <a:latin typeface="Avenir"/>
                <a:ea typeface="Avenir"/>
                <a:cs typeface="Avenir"/>
              </a:rPr>
              <a:t>regional</a:t>
            </a:r>
            <a:r>
              <a:rPr lang="fr-CH" sz="1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 </a:t>
            </a:r>
            <a:r>
              <a:rPr lang="fr-CH" sz="1200" err="1">
                <a:solidFill>
                  <a:schemeClr val="tx1"/>
                </a:solidFill>
                <a:latin typeface="Avenir"/>
                <a:ea typeface="Avenir"/>
                <a:cs typeface="Avenir"/>
              </a:rPr>
              <a:t>capacities</a:t>
            </a:r>
            <a:r>
              <a:rPr lang="fr-CH" sz="1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 – </a:t>
            </a:r>
            <a:r>
              <a:rPr lang="fr-CH" sz="1200" err="1">
                <a:solidFill>
                  <a:schemeClr val="tx1"/>
                </a:solidFill>
                <a:latin typeface="Avenir"/>
                <a:ea typeface="Avenir"/>
                <a:cs typeface="Avenir"/>
              </a:rPr>
              <a:t>needs</a:t>
            </a:r>
            <a:endParaRPr lang="fr-CH" sz="1200">
              <a:solidFill>
                <a:schemeClr val="tx1"/>
              </a:solidFill>
              <a:latin typeface="Avenir"/>
              <a:ea typeface="Avenir"/>
              <a:cs typeface="Aveni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CH" sz="1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105 </a:t>
            </a:r>
            <a:r>
              <a:rPr lang="fr-CH" sz="1200" err="1">
                <a:solidFill>
                  <a:schemeClr val="tx1"/>
                </a:solidFill>
                <a:latin typeface="Avenir"/>
                <a:ea typeface="Avenir"/>
                <a:cs typeface="Avenir"/>
              </a:rPr>
              <a:t>responses</a:t>
            </a:r>
            <a:r>
              <a:rPr lang="fr-CH" sz="1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 </a:t>
            </a:r>
            <a:r>
              <a:rPr lang="fr-CH" sz="1200" err="1">
                <a:solidFill>
                  <a:schemeClr val="tx1"/>
                </a:solidFill>
                <a:latin typeface="Avenir"/>
                <a:ea typeface="Avenir"/>
                <a:cs typeface="Avenir"/>
              </a:rPr>
              <a:t>so</a:t>
            </a:r>
            <a:r>
              <a:rPr lang="fr-CH" sz="1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 far, </a:t>
            </a:r>
            <a:r>
              <a:rPr lang="fr-CH" sz="1200" err="1">
                <a:solidFill>
                  <a:schemeClr val="tx1"/>
                </a:solidFill>
                <a:latin typeface="Avenir"/>
                <a:ea typeface="Avenir"/>
                <a:cs typeface="Avenir"/>
              </a:rPr>
              <a:t>thank</a:t>
            </a:r>
            <a:r>
              <a:rPr lang="fr-CH" sz="1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 </a:t>
            </a:r>
            <a:r>
              <a:rPr lang="fr-CH" sz="1200" err="1">
                <a:solidFill>
                  <a:schemeClr val="tx1"/>
                </a:solidFill>
                <a:latin typeface="Avenir"/>
                <a:ea typeface="Avenir"/>
                <a:cs typeface="Avenir"/>
              </a:rPr>
              <a:t>you</a:t>
            </a:r>
            <a:r>
              <a:rPr lang="fr-CH" sz="1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1200">
              <a:solidFill>
                <a:schemeClr val="tx1"/>
              </a:solidFill>
              <a:latin typeface="Avenir"/>
              <a:ea typeface="Avenir"/>
              <a:cs typeface="Avenir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b="1">
                <a:latin typeface="Avenir"/>
              </a:rPr>
              <a:t>Linking</a:t>
            </a:r>
            <a:r>
              <a:rPr lang="en-US" sz="1200">
                <a:latin typeface="Avenir"/>
              </a:rPr>
              <a:t> this anniversary to most of the events taking place in 2023, including other anniversary celebrations in NMHSs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Avenir"/>
              </a:rPr>
              <a:t>A </a:t>
            </a:r>
            <a:r>
              <a:rPr lang="en-US" sz="1200" b="1">
                <a:latin typeface="Avenir"/>
              </a:rPr>
              <a:t>special event </a:t>
            </a:r>
            <a:r>
              <a:rPr lang="en-US" sz="1200">
                <a:latin typeface="Avenir"/>
              </a:rPr>
              <a:t>will take place in September in Geneva and Vienna.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Avenir"/>
              </a:rPr>
              <a:t>An </a:t>
            </a:r>
            <a:r>
              <a:rPr lang="en-US" sz="1200" b="1">
                <a:latin typeface="Avenir"/>
              </a:rPr>
              <a:t>exhibition</a:t>
            </a:r>
            <a:r>
              <a:rPr lang="en-US" sz="1200">
                <a:latin typeface="Avenir"/>
              </a:rPr>
              <a:t> will be prepared with content provided by Members and the WMO community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Avenir"/>
              </a:rPr>
              <a:t>Theme: </a:t>
            </a:r>
            <a:r>
              <a:rPr lang="en-US" sz="1200" b="1" i="1">
                <a:latin typeface="Avenir"/>
              </a:rPr>
              <a:t>The Future of Weather, Climate and Water across Generations</a:t>
            </a:r>
            <a:r>
              <a:rPr lang="en-US" sz="1200" b="1">
                <a:latin typeface="Avenir"/>
              </a:rPr>
              <a:t>. </a:t>
            </a:r>
            <a:r>
              <a:rPr lang="en-US" sz="1200">
                <a:latin typeface="Avenir"/>
              </a:rPr>
              <a:t>It will include three moments: “Looking back”, “Living the present” and “Looking forward”.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1200">
              <a:solidFill>
                <a:schemeClr val="tx1"/>
              </a:solidFill>
              <a:latin typeface="Avenir"/>
              <a:ea typeface="Avenir"/>
              <a:cs typeface="Aveni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CH" sz="1200">
              <a:solidFill>
                <a:schemeClr val="tx1"/>
              </a:solidFill>
              <a:latin typeface="Avenir"/>
              <a:ea typeface="Avenir"/>
              <a:cs typeface="Avenir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/>
          </a:p>
        </p:txBody>
      </p:sp>
      <p:sp>
        <p:nvSpPr>
          <p:cNvPr id="78" name="Google Shape;78;g123c6bec3df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7684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23c6bec3df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23c6bec3df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err="1"/>
              <a:t>Selwin</a:t>
            </a:r>
            <a:r>
              <a:rPr lang="fr-CH"/>
              <a:t> Hart – conversation on EW4All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err="1"/>
              <a:t>Colleagues</a:t>
            </a:r>
            <a:r>
              <a:rPr lang="fr-CH"/>
              <a:t> in </a:t>
            </a:r>
            <a:r>
              <a:rPr lang="fr-CH" err="1"/>
              <a:t>Hydrology</a:t>
            </a:r>
            <a:r>
              <a:rPr lang="fr-CH"/>
              <a:t> </a:t>
            </a:r>
            <a:r>
              <a:rPr lang="fr-CH" err="1"/>
              <a:t>embeded</a:t>
            </a:r>
            <a:r>
              <a:rPr lang="fr-CH"/>
              <a:t> us in a </a:t>
            </a:r>
            <a:r>
              <a:rPr lang="fr-CH" err="1"/>
              <a:t>project</a:t>
            </a:r>
            <a:r>
              <a:rPr lang="fr-CH"/>
              <a:t> in Costa Rica –</a:t>
            </a:r>
            <a:r>
              <a:rPr lang="fr-CH" err="1"/>
              <a:t>Turrialba</a:t>
            </a:r>
            <a:r>
              <a:rPr lang="fr-CH"/>
              <a:t> – </a:t>
            </a:r>
            <a:r>
              <a:rPr lang="fr-CH" err="1"/>
              <a:t>Early</a:t>
            </a:r>
            <a:r>
              <a:rPr lang="fr-CH"/>
              <a:t> Warnings for </a:t>
            </a:r>
            <a:r>
              <a:rPr lang="fr-CH" err="1"/>
              <a:t>floods</a:t>
            </a:r>
            <a:r>
              <a:rPr lang="fr-CH"/>
              <a:t> – </a:t>
            </a:r>
            <a:r>
              <a:rPr lang="fr-CH" err="1"/>
              <a:t>we</a:t>
            </a:r>
            <a:r>
              <a:rPr lang="fr-CH"/>
              <a:t> met people </a:t>
            </a:r>
            <a:r>
              <a:rPr lang="fr-CH" err="1"/>
              <a:t>who</a:t>
            </a:r>
            <a:r>
              <a:rPr lang="fr-CH"/>
              <a:t> </a:t>
            </a:r>
            <a:r>
              <a:rPr lang="fr-CH" err="1"/>
              <a:t>lost</a:t>
            </a:r>
            <a:r>
              <a:rPr lang="fr-CH"/>
              <a:t> </a:t>
            </a:r>
            <a:r>
              <a:rPr lang="fr-CH" err="1"/>
              <a:t>livelihoods</a:t>
            </a:r>
            <a:r>
              <a:rPr lang="fr-CH"/>
              <a:t> – interview people – </a:t>
            </a:r>
            <a:r>
              <a:rPr lang="fr-CH" err="1"/>
              <a:t>telling</a:t>
            </a:r>
            <a:r>
              <a:rPr lang="fr-CH"/>
              <a:t> a story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H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err="1"/>
              <a:t>Turrialba</a:t>
            </a:r>
            <a:r>
              <a:rPr lang="fr-CH"/>
              <a:t> Survivor - JCF</a:t>
            </a:r>
            <a:endParaRPr/>
          </a:p>
        </p:txBody>
      </p:sp>
      <p:sp>
        <p:nvSpPr>
          <p:cNvPr id="78" name="Google Shape;78;g123c6bec3df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4138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168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libri"/>
              <a:buNone/>
              <a:defRPr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10" descr="wmo2016_powerpoint_standard_v2-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142169"/>
            <a:ext cx="1987296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8" descr="wmo2016_powerpoint_standard_v2-2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5142363"/>
            <a:ext cx="1987296" cy="1714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" descr="wmo2016_powerpoint_standard_v2_dark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7590"/>
            <a:ext cx="12192000" cy="687759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xfrm>
            <a:off x="609600" y="1330539"/>
            <a:ext cx="7975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</a:pPr>
            <a:r>
              <a:rPr lang="en-US" sz="44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Strategic Communications</a:t>
            </a:r>
            <a:br>
              <a:rPr lang="en-US" sz="44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32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Update</a:t>
            </a:r>
            <a:br>
              <a:rPr lang="en-US" sz="32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32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EC-76</a:t>
            </a:r>
            <a:br>
              <a:rPr lang="en-US" sz="32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</a:br>
            <a:endParaRPr sz="4400"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" name="Google Shape;60;p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782DD2-4241-D4B5-7A64-C5A01F6F11C4}"/>
              </a:ext>
            </a:extLst>
          </p:cNvPr>
          <p:cNvSpPr/>
          <p:nvPr/>
        </p:nvSpPr>
        <p:spPr>
          <a:xfrm>
            <a:off x="3487961" y="4231564"/>
            <a:ext cx="2396810" cy="523220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 sz="28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2 March 2023</a:t>
            </a:r>
            <a:endParaRPr lang="fr-FR" sz="2800">
              <a:solidFill>
                <a:schemeClr val="lt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8BA2A15-16A0-6761-FD4A-2C298E113F41}"/>
              </a:ext>
            </a:extLst>
          </p:cNvPr>
          <p:cNvSpPr txBox="1"/>
          <p:nvPr/>
        </p:nvSpPr>
        <p:spPr>
          <a:xfrm>
            <a:off x="1488440" y="2640857"/>
            <a:ext cx="621792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Brigitte Perrin, Head of Communications</a:t>
            </a:r>
            <a:endParaRPr lang="fr-FR"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3c6bec3df_0_13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81" name="Google Shape;81;g123c6bec3df_0_131"/>
          <p:cNvSpPr txBox="1"/>
          <p:nvPr/>
        </p:nvSpPr>
        <p:spPr>
          <a:xfrm>
            <a:off x="852754" y="1952198"/>
            <a:ext cx="10385391" cy="381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/>
                </a:solidFill>
                <a:effectLst/>
                <a:latin typeface="Avenir Book"/>
                <a:ea typeface="Calibri" panose="020F0502020204030204" pitchFamily="34" charset="0"/>
                <a:cs typeface="Times New Roman"/>
              </a:rPr>
              <a:t>Make WMO the </a:t>
            </a:r>
            <a:r>
              <a:rPr lang="en-US" sz="2800" b="1">
                <a:solidFill>
                  <a:schemeClr val="tx1"/>
                </a:solidFill>
                <a:effectLst/>
                <a:latin typeface="Avenir Book"/>
                <a:ea typeface="Calibri" panose="020F0502020204030204" pitchFamily="34" charset="0"/>
                <a:cs typeface="Times New Roman"/>
              </a:rPr>
              <a:t>strongest brand </a:t>
            </a:r>
            <a:r>
              <a:rPr lang="en-US" sz="2800">
                <a:solidFill>
                  <a:schemeClr val="tx1"/>
                </a:solidFill>
                <a:effectLst/>
                <a:latin typeface="Avenir Book"/>
                <a:ea typeface="Calibri" panose="020F0502020204030204" pitchFamily="34" charset="0"/>
                <a:cs typeface="Times New Roman"/>
              </a:rPr>
              <a:t>in the UN system</a:t>
            </a:r>
            <a:endParaRPr lang="fr-CH" sz="2800">
              <a:solidFill>
                <a:schemeClr val="tx1"/>
              </a:solidFill>
              <a:effectLst/>
              <a:latin typeface="Avenir Book"/>
              <a:ea typeface="Calibri" panose="020F0502020204030204" pitchFamily="34" charset="0"/>
              <a:cs typeface="Times New Roman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>
                <a:solidFill>
                  <a:schemeClr val="tx1"/>
                </a:solidFill>
                <a:effectLst/>
                <a:latin typeface="Avenir Book"/>
                <a:ea typeface="Calibri" panose="020F0502020204030204" pitchFamily="34" charset="0"/>
                <a:cs typeface="Times New Roman"/>
              </a:rPr>
              <a:t>Lead the conversation </a:t>
            </a:r>
            <a:r>
              <a:rPr lang="en-US" sz="2800">
                <a:solidFill>
                  <a:schemeClr val="tx1"/>
                </a:solidFill>
                <a:effectLst/>
                <a:latin typeface="Avenir Book"/>
                <a:ea typeface="Calibri" panose="020F0502020204030204" pitchFamily="34" charset="0"/>
                <a:cs typeface="Times New Roman"/>
              </a:rPr>
              <a:t>on climate, weather and water and all related environmental matters</a:t>
            </a:r>
            <a:endParaRPr lang="fr-CH" sz="2800">
              <a:solidFill>
                <a:schemeClr val="tx1"/>
              </a:solidFill>
              <a:effectLst/>
              <a:latin typeface="Avenir Book"/>
              <a:ea typeface="Calibri" panose="020F0502020204030204" pitchFamily="34" charset="0"/>
              <a:cs typeface="Times New Roman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>
                <a:solidFill>
                  <a:schemeClr val="tx1"/>
                </a:solidFill>
                <a:effectLst/>
                <a:latin typeface="Avenir Book"/>
                <a:ea typeface="Calibri" panose="020F0502020204030204" pitchFamily="34" charset="0"/>
                <a:cs typeface="Times New Roman"/>
              </a:rPr>
              <a:t>Invigorate the </a:t>
            </a:r>
            <a:r>
              <a:rPr lang="en-US" sz="2800" b="1">
                <a:solidFill>
                  <a:schemeClr val="tx1"/>
                </a:solidFill>
                <a:effectLst/>
                <a:latin typeface="Avenir Book"/>
                <a:ea typeface="Calibri" panose="020F0502020204030204" pitchFamily="34" charset="0"/>
                <a:cs typeface="Times New Roman"/>
              </a:rPr>
              <a:t>communication culture </a:t>
            </a:r>
            <a:r>
              <a:rPr lang="en-US" sz="2800">
                <a:solidFill>
                  <a:schemeClr val="tx1"/>
                </a:solidFill>
                <a:effectLst/>
                <a:latin typeface="Avenir Book"/>
                <a:ea typeface="Calibri" panose="020F0502020204030204" pitchFamily="34" charset="0"/>
                <a:cs typeface="Times New Roman"/>
              </a:rPr>
              <a:t>among staff and Members</a:t>
            </a:r>
            <a:endParaRPr lang="fr-CH" sz="2800">
              <a:solidFill>
                <a:schemeClr val="tx1"/>
              </a:solidFill>
              <a:effectLst/>
              <a:latin typeface="Avenir Book"/>
              <a:ea typeface="Calibri" panose="020F0502020204030204" pitchFamily="34" charset="0"/>
              <a:cs typeface="Times New Roman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b="1">
                <a:solidFill>
                  <a:schemeClr val="tx1"/>
                </a:solidFill>
                <a:effectLst/>
                <a:latin typeface="Avenir Book"/>
                <a:ea typeface="Calibri" panose="020F0502020204030204" pitchFamily="34" charset="0"/>
                <a:cs typeface="Times New Roman"/>
              </a:rPr>
              <a:t>Prepare people</a:t>
            </a:r>
            <a:r>
              <a:rPr lang="en-US" sz="2800">
                <a:solidFill>
                  <a:schemeClr val="tx1"/>
                </a:solidFill>
                <a:effectLst/>
                <a:latin typeface="Avenir Book"/>
                <a:ea typeface="Calibri" panose="020F0502020204030204" pitchFamily="34" charset="0"/>
                <a:cs typeface="Times New Roman"/>
              </a:rPr>
              <a:t>, including the most vulnerable, for a changing climate</a:t>
            </a:r>
            <a:endParaRPr lang="fr-CH" sz="2800">
              <a:solidFill>
                <a:schemeClr val="tx1"/>
              </a:solidFill>
              <a:effectLst/>
              <a:latin typeface="Avenir Book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2" name="Google Shape;81;g123c6bec3df_0_131">
            <a:extLst>
              <a:ext uri="{FF2B5EF4-FFF2-40B4-BE49-F238E27FC236}">
                <a16:creationId xmlns:a16="http://schemas.microsoft.com/office/drawing/2014/main" id="{E57C0E71-8F7F-722A-09C4-E15E5B5553C9}"/>
              </a:ext>
            </a:extLst>
          </p:cNvPr>
          <p:cNvSpPr txBox="1"/>
          <p:nvPr/>
        </p:nvSpPr>
        <p:spPr>
          <a:xfrm>
            <a:off x="803794" y="601145"/>
            <a:ext cx="1088462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fr-CH" sz="3600" b="1">
                <a:solidFill>
                  <a:srgbClr val="0070C0"/>
                </a:solidFill>
                <a:latin typeface="Avenir"/>
                <a:ea typeface="Avenir"/>
                <a:cs typeface="Avenir"/>
                <a:sym typeface="Avenir"/>
              </a:rPr>
              <a:t>WMO Strategic Communications objectives</a:t>
            </a:r>
          </a:p>
        </p:txBody>
      </p:sp>
    </p:spTree>
    <p:extLst>
      <p:ext uri="{BB962C8B-B14F-4D97-AF65-F5344CB8AC3E}">
        <p14:creationId xmlns:p14="http://schemas.microsoft.com/office/powerpoint/2010/main" val="380845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3c6bec3df_0_13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" name="Google Shape;81;g123c6bec3df_0_131">
            <a:extLst>
              <a:ext uri="{FF2B5EF4-FFF2-40B4-BE49-F238E27FC236}">
                <a16:creationId xmlns:a16="http://schemas.microsoft.com/office/drawing/2014/main" id="{E57C0E71-8F7F-722A-09C4-E15E5B5553C9}"/>
              </a:ext>
            </a:extLst>
          </p:cNvPr>
          <p:cNvSpPr txBox="1"/>
          <p:nvPr/>
        </p:nvSpPr>
        <p:spPr>
          <a:xfrm>
            <a:off x="803794" y="385145"/>
            <a:ext cx="1088462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fr-CH" sz="3600" b="1">
                <a:solidFill>
                  <a:srgbClr val="0070C0"/>
                </a:solidFill>
                <a:latin typeface="Avenir"/>
                <a:sym typeface="Avenir"/>
              </a:rPr>
              <a:t>Key </a:t>
            </a:r>
            <a:r>
              <a:rPr lang="fr-CH" sz="3600" b="1" err="1">
                <a:solidFill>
                  <a:srgbClr val="0070C0"/>
                </a:solidFill>
                <a:latin typeface="Avenir"/>
                <a:sym typeface="Avenir"/>
              </a:rPr>
              <a:t>results</a:t>
            </a:r>
            <a:r>
              <a:rPr lang="fr-CH" sz="3600" b="1">
                <a:solidFill>
                  <a:srgbClr val="0070C0"/>
                </a:solidFill>
                <a:latin typeface="Avenir"/>
                <a:sym typeface="Avenir"/>
              </a:rPr>
              <a:t> 2022</a:t>
            </a:r>
            <a:endParaRPr lang="en-US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5FFF9B3-AA29-1F19-A713-E6027772788B}"/>
              </a:ext>
            </a:extLst>
          </p:cNvPr>
          <p:cNvSpPr txBox="1"/>
          <p:nvPr/>
        </p:nvSpPr>
        <p:spPr>
          <a:xfrm>
            <a:off x="803794" y="1522413"/>
            <a:ext cx="10504286" cy="4524315"/>
          </a:xfrm>
          <a:prstGeom prst="rect">
            <a:avLst/>
          </a:prstGeom>
          <a:noFill/>
        </p:spPr>
        <p:txBody>
          <a:bodyPr wrap="square" numCol="2" spcCol="360000">
            <a:spAutoFit/>
          </a:bodyPr>
          <a:lstStyle/>
          <a:p>
            <a:r>
              <a:rPr lang="fr-CH" sz="2400" b="1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Media</a:t>
            </a:r>
            <a:r>
              <a:rPr lang="fr-CH" sz="2400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:</a:t>
            </a:r>
            <a:endParaRPr lang="fr-CH" sz="2400">
              <a:solidFill>
                <a:schemeClr val="tx1"/>
              </a:solidFill>
              <a:latin typeface="Avenir Book" panose="02000503020000020003" pitchFamily="2" charset="0"/>
              <a:ea typeface="Avenir"/>
              <a:cs typeface="Avenir"/>
            </a:endParaRPr>
          </a:p>
          <a:p>
            <a:r>
              <a:rPr lang="fr-CH" sz="2400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113 news </a:t>
            </a:r>
            <a:r>
              <a:rPr lang="fr-CH" sz="2400" err="1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published</a:t>
            </a:r>
            <a:endParaRPr lang="fr-CH" sz="2400">
              <a:solidFill>
                <a:schemeClr val="tx1"/>
              </a:solidFill>
              <a:latin typeface="Avenir Book" panose="02000503020000020003" pitchFamily="2" charset="0"/>
              <a:ea typeface="Avenir"/>
              <a:cs typeface="Avenir"/>
              <a:sym typeface="Avenir"/>
            </a:endParaRPr>
          </a:p>
          <a:p>
            <a:r>
              <a:rPr lang="fr-CH" sz="2400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35 </a:t>
            </a:r>
            <a:r>
              <a:rPr lang="fr-CH" sz="2400" err="1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press</a:t>
            </a:r>
            <a:r>
              <a:rPr lang="fr-CH" sz="2400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 releases</a:t>
            </a:r>
          </a:p>
          <a:p>
            <a:endParaRPr lang="fr-CH" sz="2400">
              <a:solidFill>
                <a:schemeClr val="tx1"/>
              </a:solidFill>
              <a:latin typeface="Avenir Book" panose="02000503020000020003" pitchFamily="2" charset="0"/>
              <a:ea typeface="Avenir"/>
              <a:cs typeface="Avenir"/>
            </a:endParaRPr>
          </a:p>
          <a:p>
            <a:endParaRPr lang="fr-CH" sz="2400">
              <a:solidFill>
                <a:schemeClr val="tx1"/>
              </a:solidFill>
              <a:latin typeface="Avenir Book" panose="02000503020000020003" pitchFamily="2" charset="0"/>
              <a:ea typeface="Avenir"/>
              <a:cs typeface="Avenir"/>
            </a:endParaRPr>
          </a:p>
          <a:p>
            <a:r>
              <a:rPr lang="fr-CH" sz="2400" b="1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Social media:</a:t>
            </a:r>
            <a:endParaRPr lang="fr-CH" sz="2400" b="1">
              <a:solidFill>
                <a:schemeClr val="tx1"/>
              </a:solidFill>
              <a:latin typeface="Avenir Book" panose="02000503020000020003" pitchFamily="2" charset="0"/>
              <a:ea typeface="Avenir"/>
              <a:cs typeface="Avenir"/>
            </a:endParaRPr>
          </a:p>
          <a:p>
            <a:pPr lvl="6"/>
            <a:r>
              <a:rPr lang="fr-CH" sz="2400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149,505 new followers</a:t>
            </a:r>
            <a:endParaRPr lang="fr-CH" sz="2400">
              <a:solidFill>
                <a:schemeClr val="tx1"/>
              </a:solidFill>
              <a:latin typeface="Avenir Book" panose="02000503020000020003" pitchFamily="2" charset="0"/>
              <a:ea typeface="Avenir"/>
              <a:cs typeface="Avenir"/>
            </a:endParaRPr>
          </a:p>
          <a:p>
            <a:pPr lvl="1"/>
            <a:r>
              <a:rPr lang="fr-CH" sz="2400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+19.2% </a:t>
            </a:r>
            <a:r>
              <a:rPr lang="fr-CH" sz="2400" err="1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annual</a:t>
            </a:r>
            <a:r>
              <a:rPr lang="fr-CH" sz="2400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 </a:t>
            </a:r>
            <a:r>
              <a:rPr lang="fr-CH" sz="2400" err="1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growth</a:t>
            </a:r>
            <a:r>
              <a:rPr lang="fr-CH" sz="2400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 rate </a:t>
            </a:r>
          </a:p>
          <a:p>
            <a:pPr lvl="1"/>
            <a:r>
              <a:rPr lang="fr-CH" sz="2400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928,867 total followers </a:t>
            </a:r>
          </a:p>
          <a:p>
            <a:pPr lvl="1"/>
            <a:endParaRPr lang="fr-CH" sz="2400">
              <a:solidFill>
                <a:schemeClr val="tx1"/>
              </a:solidFill>
              <a:latin typeface="Avenir Book" panose="02000503020000020003" pitchFamily="2" charset="0"/>
              <a:ea typeface="Avenir"/>
              <a:cs typeface="Avenir"/>
              <a:sym typeface="Avenir"/>
            </a:endParaRPr>
          </a:p>
          <a:p>
            <a:pPr lvl="1"/>
            <a:r>
              <a:rPr lang="fr-CH" sz="2400" b="1" err="1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Upcoming</a:t>
            </a:r>
            <a:r>
              <a:rPr lang="fr-CH" sz="2400" b="1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 </a:t>
            </a:r>
            <a:r>
              <a:rPr lang="fr-CH" sz="2400" b="1" err="1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milestone</a:t>
            </a:r>
            <a:r>
              <a:rPr lang="fr-CH" sz="2400" b="1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: 1 million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fr-CH" sz="2400">
              <a:solidFill>
                <a:schemeClr val="tx1"/>
              </a:solidFill>
              <a:latin typeface="Avenir Book" panose="02000503020000020003" pitchFamily="2" charset="0"/>
              <a:ea typeface="Avenir"/>
              <a:cs typeface="Avenir"/>
              <a:sym typeface="Avenir"/>
            </a:endParaRPr>
          </a:p>
          <a:p>
            <a:r>
              <a:rPr lang="fr-CH" sz="2400" b="1" err="1">
                <a:solidFill>
                  <a:schemeClr val="tx1"/>
                </a:solidFill>
                <a:latin typeface="Avenir Book" panose="02000503020000020003" pitchFamily="2" charset="0"/>
                <a:ea typeface="Avenir"/>
              </a:rPr>
              <a:t>Website</a:t>
            </a:r>
            <a:r>
              <a:rPr lang="fr-CH" sz="2400">
                <a:solidFill>
                  <a:schemeClr val="tx1"/>
                </a:solidFill>
                <a:latin typeface="Avenir Book" panose="02000503020000020003" pitchFamily="2" charset="0"/>
                <a:ea typeface="Avenir"/>
              </a:rPr>
              <a:t>:</a:t>
            </a:r>
          </a:p>
          <a:p>
            <a:r>
              <a:rPr lang="fr-CH" sz="2400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3.2 million </a:t>
            </a:r>
            <a:r>
              <a:rPr lang="fr-CH" sz="2400" err="1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visitors</a:t>
            </a:r>
            <a:r>
              <a:rPr lang="fr-CH" sz="2400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 (+9%)</a:t>
            </a:r>
          </a:p>
          <a:p>
            <a:r>
              <a:rPr lang="fr-CH" sz="2400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6 million pages </a:t>
            </a:r>
            <a:r>
              <a:rPr lang="fr-CH" sz="2400" err="1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viewed</a:t>
            </a:r>
            <a:r>
              <a:rPr lang="fr-CH" sz="2400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 (+8%)</a:t>
            </a:r>
          </a:p>
          <a:p>
            <a:endParaRPr lang="fr-CH" sz="2400">
              <a:solidFill>
                <a:schemeClr val="tx1"/>
              </a:solidFill>
              <a:latin typeface="Avenir Book" panose="02000503020000020003" pitchFamily="2" charset="0"/>
              <a:ea typeface="Avenir"/>
              <a:cs typeface="Avenir"/>
            </a:endParaRPr>
          </a:p>
          <a:p>
            <a:r>
              <a:rPr lang="fr-CH" sz="2400" b="1" err="1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Video</a:t>
            </a:r>
            <a:r>
              <a:rPr lang="fr-CH" sz="2400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:</a:t>
            </a:r>
            <a:endParaRPr lang="fr-CH" sz="2400">
              <a:solidFill>
                <a:schemeClr val="tx1"/>
              </a:solidFill>
              <a:latin typeface="Avenir Book" panose="02000503020000020003" pitchFamily="2" charset="0"/>
              <a:ea typeface="Avenir"/>
              <a:cs typeface="Avenir"/>
            </a:endParaRPr>
          </a:p>
          <a:p>
            <a:r>
              <a:rPr lang="fr-CH" sz="2400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66 </a:t>
            </a:r>
            <a:r>
              <a:rPr lang="fr-CH" sz="2400" err="1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videos</a:t>
            </a:r>
            <a:r>
              <a:rPr lang="fr-CH" sz="2400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 </a:t>
            </a:r>
            <a:r>
              <a:rPr lang="fr-CH" sz="2400" err="1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produced</a:t>
            </a:r>
            <a:endParaRPr lang="fr-CH" sz="2400">
              <a:solidFill>
                <a:schemeClr val="tx1"/>
              </a:solidFill>
              <a:latin typeface="Avenir Book" panose="02000503020000020003" pitchFamily="2" charset="0"/>
              <a:ea typeface="Avenir"/>
              <a:cs typeface="Avenir"/>
              <a:sym typeface="Avenir"/>
            </a:endParaRPr>
          </a:p>
          <a:p>
            <a:r>
              <a:rPr lang="fr-CH" sz="2400">
                <a:solidFill>
                  <a:schemeClr val="tx1"/>
                </a:solidFill>
                <a:latin typeface="Avenir Book" panose="02000503020000020003" pitchFamily="2" charset="0"/>
                <a:ea typeface="Avenir"/>
                <a:cs typeface="Avenir"/>
                <a:sym typeface="Avenir"/>
              </a:rPr>
              <a:t>20+ group </a:t>
            </a:r>
            <a:r>
              <a:rPr lang="fr-CH" sz="2000">
                <a:solidFill>
                  <a:schemeClr val="tx1"/>
                </a:solidFill>
                <a:latin typeface="Avenir"/>
                <a:ea typeface="Avenir"/>
                <a:cs typeface="Avenir"/>
                <a:sym typeface="Avenir"/>
              </a:rPr>
              <a:t>photos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000">
              <a:solidFill>
                <a:schemeClr val="tx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58443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3c6bec3df_0_13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4" name="Picture 3" descr="A picture containing text, screenshot, businesscard&#10;&#10;Description automatically generated">
            <a:extLst>
              <a:ext uri="{FF2B5EF4-FFF2-40B4-BE49-F238E27FC236}">
                <a16:creationId xmlns:a16="http://schemas.microsoft.com/office/drawing/2014/main" id="{18489B7C-9601-0006-97D1-ACC7B8582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32" y="338667"/>
            <a:ext cx="10447867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60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3c6bec3df_0_13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9798FB0-19E5-C574-0F9A-788C7843A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67" y="0"/>
            <a:ext cx="11022080" cy="619073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62E6F85-6A79-B27E-416D-3EB5EBEFD99D}"/>
              </a:ext>
            </a:extLst>
          </p:cNvPr>
          <p:cNvSpPr txBox="1"/>
          <p:nvPr/>
        </p:nvSpPr>
        <p:spPr>
          <a:xfrm>
            <a:off x="2772507" y="6036846"/>
            <a:ext cx="8716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latin typeface="Avenir Book" panose="02000503020000020003" pitchFamily="2" charset="0"/>
              </a:rPr>
              <a:t>Jargon = </a:t>
            </a:r>
            <a:r>
              <a:rPr lang="fr-FR" err="1">
                <a:latin typeface="Avenir Book" panose="02000503020000020003" pitchFamily="2" charset="0"/>
              </a:rPr>
              <a:t>special</a:t>
            </a:r>
            <a:r>
              <a:rPr lang="fr-FR">
                <a:latin typeface="Avenir Book" panose="02000503020000020003" pitchFamily="2" charset="0"/>
              </a:rPr>
              <a:t> </a:t>
            </a:r>
            <a:r>
              <a:rPr lang="fr-FR" err="1">
                <a:latin typeface="Avenir Book" panose="02000503020000020003" pitchFamily="2" charset="0"/>
              </a:rPr>
              <a:t>words</a:t>
            </a:r>
            <a:r>
              <a:rPr lang="fr-FR">
                <a:latin typeface="Avenir Book" panose="02000503020000020003" pitchFamily="2" charset="0"/>
              </a:rPr>
              <a:t> and phrases </a:t>
            </a:r>
            <a:r>
              <a:rPr lang="fr-FR" err="1">
                <a:latin typeface="Avenir Book" panose="02000503020000020003" pitchFamily="2" charset="0"/>
              </a:rPr>
              <a:t>that</a:t>
            </a:r>
            <a:r>
              <a:rPr lang="fr-FR">
                <a:latin typeface="Avenir Book" panose="02000503020000020003" pitchFamily="2" charset="0"/>
              </a:rPr>
              <a:t> are </a:t>
            </a:r>
            <a:r>
              <a:rPr lang="fr-FR" err="1">
                <a:latin typeface="Avenir Book" panose="02000503020000020003" pitchFamily="2" charset="0"/>
              </a:rPr>
              <a:t>used</a:t>
            </a:r>
            <a:r>
              <a:rPr lang="fr-FR">
                <a:latin typeface="Avenir Book" panose="02000503020000020003" pitchFamily="2" charset="0"/>
              </a:rPr>
              <a:t> by </a:t>
            </a:r>
            <a:r>
              <a:rPr lang="fr-FR" err="1">
                <a:latin typeface="Avenir Book" panose="02000503020000020003" pitchFamily="2" charset="0"/>
              </a:rPr>
              <a:t>particular</a:t>
            </a:r>
            <a:r>
              <a:rPr lang="fr-FR">
                <a:latin typeface="Avenir Book" panose="02000503020000020003" pitchFamily="2" charset="0"/>
              </a:rPr>
              <a:t> groups of people, </a:t>
            </a:r>
            <a:r>
              <a:rPr lang="fr-FR" err="1">
                <a:latin typeface="Avenir Book" panose="02000503020000020003" pitchFamily="2" charset="0"/>
              </a:rPr>
              <a:t>especially</a:t>
            </a:r>
            <a:r>
              <a:rPr lang="fr-FR">
                <a:latin typeface="Avenir Book" panose="02000503020000020003" pitchFamily="2" charset="0"/>
              </a:rPr>
              <a:t> in </a:t>
            </a:r>
            <a:r>
              <a:rPr lang="fr-FR" err="1">
                <a:latin typeface="Avenir Book" panose="02000503020000020003" pitchFamily="2" charset="0"/>
              </a:rPr>
              <a:t>their</a:t>
            </a:r>
            <a:r>
              <a:rPr lang="fr-FR">
                <a:latin typeface="Avenir Book" panose="02000503020000020003" pitchFamily="2" charset="0"/>
              </a:rPr>
              <a:t> </a:t>
            </a:r>
            <a:r>
              <a:rPr lang="fr-FR" err="1">
                <a:latin typeface="Avenir Book" panose="02000503020000020003" pitchFamily="2" charset="0"/>
              </a:rPr>
              <a:t>work</a:t>
            </a:r>
            <a:r>
              <a:rPr lang="fr-FR">
                <a:latin typeface="Avenir Book" panose="02000503020000020003" pitchFamily="2" charset="0"/>
              </a:rPr>
              <a:t> (Cambridge </a:t>
            </a:r>
            <a:r>
              <a:rPr lang="fr-FR" err="1">
                <a:latin typeface="Avenir Book" panose="02000503020000020003" pitchFamily="2" charset="0"/>
              </a:rPr>
              <a:t>Dictionary</a:t>
            </a:r>
            <a:r>
              <a:rPr lang="fr-FR">
                <a:latin typeface="Avenir Book" panose="02000503020000020003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431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3c6bec3df_0_13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81" name="Google Shape;81;g123c6bec3df_0_131"/>
          <p:cNvSpPr txBox="1"/>
          <p:nvPr/>
        </p:nvSpPr>
        <p:spPr>
          <a:xfrm>
            <a:off x="805159" y="1576880"/>
            <a:ext cx="9993787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endParaRPr lang="fr-CH" sz="2600" b="1">
              <a:solidFill>
                <a:schemeClr val="tx1"/>
              </a:solidFill>
              <a:latin typeface="Avenir"/>
              <a:ea typeface="Avenir"/>
              <a:cs typeface="Avenir"/>
            </a:endParaRPr>
          </a:p>
          <a:p>
            <a:r>
              <a:rPr lang="fr-CH" sz="3200">
                <a:solidFill>
                  <a:schemeClr val="tx1"/>
                </a:solidFill>
                <a:latin typeface="Avenir"/>
                <a:ea typeface="Avenir"/>
                <a:cs typeface="Avenir"/>
              </a:rPr>
              <a:t>Communication focal points</a:t>
            </a:r>
          </a:p>
          <a:p>
            <a:endParaRPr lang="fr-CH" sz="2600" b="1">
              <a:solidFill>
                <a:srgbClr val="0070C0"/>
              </a:solidFill>
              <a:latin typeface="Avenir"/>
              <a:ea typeface="Avenir"/>
              <a:cs typeface="Avenir"/>
            </a:endParaRPr>
          </a:p>
          <a:p>
            <a:r>
              <a:rPr lang="fr-CH" sz="3600" b="1" err="1">
                <a:solidFill>
                  <a:srgbClr val="0070C0"/>
                </a:solidFill>
                <a:latin typeface="Avenir"/>
                <a:ea typeface="Avenir"/>
                <a:cs typeface="Avenir"/>
              </a:rPr>
              <a:t>bit.ly</a:t>
            </a:r>
            <a:r>
              <a:rPr lang="fr-CH" sz="3600" b="1">
                <a:solidFill>
                  <a:srgbClr val="0070C0"/>
                </a:solidFill>
                <a:latin typeface="Avenir"/>
                <a:ea typeface="Avenir"/>
                <a:cs typeface="Avenir"/>
              </a:rPr>
              <a:t>/</a:t>
            </a:r>
            <a:r>
              <a:rPr lang="fr-CH" sz="3600" b="1" err="1">
                <a:solidFill>
                  <a:srgbClr val="0070C0"/>
                </a:solidFill>
                <a:latin typeface="Avenir"/>
                <a:ea typeface="Avenir"/>
                <a:cs typeface="Avenir"/>
              </a:rPr>
              <a:t>commsNMHSs</a:t>
            </a:r>
            <a:endParaRPr lang="fr-CH" sz="3600" b="1">
              <a:solidFill>
                <a:srgbClr val="0070C0"/>
              </a:solidFill>
              <a:latin typeface="Avenir"/>
              <a:ea typeface="Avenir"/>
              <a:cs typeface="Avenir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4F98561-1221-2A52-FA25-D5A824BD9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02" y="4693478"/>
            <a:ext cx="5564350" cy="21645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5FB8702-A041-67F7-8DB3-97DBC6ECB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745" y="1026859"/>
            <a:ext cx="4485710" cy="446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40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3c6bec3df_0_13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81" name="Google Shape;81;g123c6bec3df_0_131"/>
          <p:cNvSpPr txBox="1"/>
          <p:nvPr/>
        </p:nvSpPr>
        <p:spPr>
          <a:xfrm>
            <a:off x="155065" y="1508923"/>
            <a:ext cx="4805979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fr-CH" sz="28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The </a:t>
            </a:r>
            <a:r>
              <a:rPr lang="fr-CH" sz="2800" b="0" i="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Executive</a:t>
            </a:r>
            <a:r>
              <a:rPr lang="fr-CH" sz="28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Council </a:t>
            </a:r>
            <a:r>
              <a:rPr lang="fr-CH" sz="2800" b="0" i="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decides</a:t>
            </a:r>
            <a:r>
              <a:rPr lang="fr-CH" sz="28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:</a:t>
            </a:r>
          </a:p>
          <a:p>
            <a:endParaRPr lang="fr-CH" sz="2800" b="0" i="0">
              <a:solidFill>
                <a:srgbClr val="000000"/>
              </a:solidFill>
              <a:effectLst/>
              <a:latin typeface="Avenir Book" panose="02000503020000020003" pitchFamily="2" charset="0"/>
            </a:endParaRPr>
          </a:p>
          <a:p>
            <a:r>
              <a:rPr lang="fr-CH" sz="28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World </a:t>
            </a:r>
            <a:r>
              <a:rPr lang="fr-CH" sz="2800" b="0" i="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Meteorological</a:t>
            </a:r>
            <a:r>
              <a:rPr lang="fr-CH" sz="28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Day </a:t>
            </a:r>
            <a:r>
              <a:rPr lang="fr-CH" sz="2800" b="0" i="0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theme</a:t>
            </a:r>
            <a:r>
              <a:rPr lang="fr-CH" sz="2800" b="0" i="0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for 2024</a:t>
            </a:r>
          </a:p>
          <a:p>
            <a:endParaRPr lang="fr-CH" sz="2800">
              <a:latin typeface="Avenir Book" panose="02000503020000020003" pitchFamily="2" charset="0"/>
            </a:endParaRPr>
          </a:p>
          <a:p>
            <a:r>
              <a:rPr lang="fr-CH" sz="2800" b="1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At the </a:t>
            </a:r>
            <a:r>
              <a:rPr lang="fr-CH" sz="2800" b="1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frontline</a:t>
            </a:r>
            <a:r>
              <a:rPr lang="fr-CH" sz="2800" b="1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of </a:t>
            </a:r>
            <a:r>
              <a:rPr lang="fr-CH" sz="2800" b="1" dirty="0" err="1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climate</a:t>
            </a:r>
            <a:r>
              <a:rPr lang="fr-CH" sz="2800" b="1" dirty="0">
                <a:solidFill>
                  <a:srgbClr val="000000"/>
                </a:solidFill>
                <a:effectLst/>
                <a:latin typeface="Avenir Book" panose="02000503020000020003" pitchFamily="2" charset="0"/>
              </a:rPr>
              <a:t> action</a:t>
            </a:r>
            <a:endParaRPr lang="fr-CH" sz="2800" b="0" dirty="0">
              <a:solidFill>
                <a:srgbClr val="000000"/>
              </a:solidFill>
              <a:effectLst/>
              <a:latin typeface="Avenir Book" panose="02000503020000020003" pitchFamily="2" charset="0"/>
            </a:endParaRPr>
          </a:p>
        </p:txBody>
      </p:sp>
      <p:pic>
        <p:nvPicPr>
          <p:cNvPr id="4" name="Image 3" descr="Une image contenant extérieur, ciel, personne, terrain&#10;&#10;Description générée automatiquement">
            <a:extLst>
              <a:ext uri="{FF2B5EF4-FFF2-40B4-BE49-F238E27FC236}">
                <a16:creationId xmlns:a16="http://schemas.microsoft.com/office/drawing/2014/main" id="{59F6CAAE-E592-80A9-4141-B23950B3B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396" r="38286"/>
          <a:stretch/>
        </p:blipFill>
        <p:spPr>
          <a:xfrm>
            <a:off x="5330879" y="0"/>
            <a:ext cx="7117976" cy="6858000"/>
          </a:xfrm>
          <a:prstGeom prst="rect">
            <a:avLst/>
          </a:prstGeom>
        </p:spPr>
      </p:pic>
      <p:sp>
        <p:nvSpPr>
          <p:cNvPr id="5" name="Google Shape;81;g123c6bec3df_0_131">
            <a:extLst>
              <a:ext uri="{FF2B5EF4-FFF2-40B4-BE49-F238E27FC236}">
                <a16:creationId xmlns:a16="http://schemas.microsoft.com/office/drawing/2014/main" id="{7462C7B9-951D-D8A6-0F08-B580D5EC86BB}"/>
              </a:ext>
            </a:extLst>
          </p:cNvPr>
          <p:cNvSpPr txBox="1"/>
          <p:nvPr/>
        </p:nvSpPr>
        <p:spPr>
          <a:xfrm>
            <a:off x="803794" y="385145"/>
            <a:ext cx="1088462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fr-CH" sz="3600" b="1">
                <a:solidFill>
                  <a:srgbClr val="0070C0"/>
                </a:solidFill>
                <a:latin typeface="Avenir"/>
                <a:sym typeface="Avenir"/>
              </a:rPr>
              <a:t>For </a:t>
            </a:r>
            <a:r>
              <a:rPr lang="fr-CH" sz="3600" b="1" err="1">
                <a:solidFill>
                  <a:srgbClr val="0070C0"/>
                </a:solidFill>
                <a:latin typeface="Avenir"/>
                <a:sym typeface="Avenir"/>
              </a:rPr>
              <a:t>decision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1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" descr="wmo2016_powerpoint_standard_v2_dark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9599"/>
            <a:ext cx="12192000" cy="687759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>
            <a:spLocks noGrp="1"/>
          </p:cNvSpPr>
          <p:nvPr>
            <p:ph type="ctrTitle"/>
          </p:nvPr>
        </p:nvSpPr>
        <p:spPr>
          <a:xfrm>
            <a:off x="2396359" y="1554327"/>
            <a:ext cx="10542494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</a:pPr>
            <a:r>
              <a:rPr lang="en-US" sz="4400" b="1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Thank you!</a:t>
            </a:r>
            <a:endParaRPr sz="4400" b="1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0" name="Google Shape;60;p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8</a:t>
            </a:fld>
            <a:endParaRPr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74448"/>
      </p:ext>
    </p:extLst>
  </p:cSld>
  <p:clrMapOvr>
    <a:masterClrMapping/>
  </p:clrMapOvr>
</p:sld>
</file>

<file path=ppt/theme/theme1.xml><?xml version="1.0" encoding="utf-8"?>
<a:theme xmlns:a="http://schemas.openxmlformats.org/drawingml/2006/main" name="WMO_WHITE_Powerpoint_en_f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992D0F8FE95D4895F163129EBD78BE" ma:contentTypeVersion="" ma:contentTypeDescription="Create a new document." ma:contentTypeScope="" ma:versionID="da797970864175fcde6371f6a60ba74f">
  <xsd:schema xmlns:xsd="http://www.w3.org/2001/XMLSchema" xmlns:xs="http://www.w3.org/2001/XMLSchema" xmlns:p="http://schemas.microsoft.com/office/2006/metadata/properties" xmlns:ns2="1c5fc8e0-0999-4fb6-bf1f-7ab008e6dd1d" targetNamespace="http://schemas.microsoft.com/office/2006/metadata/properties" ma:root="true" ma:fieldsID="4b90bfc561bd565481a8f67666d1c250" ns2:_="">
    <xsd:import namespace="1c5fc8e0-0999-4fb6-bf1f-7ab008e6dd1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fc8e0-0999-4fb6-bf1f-7ab008e6dd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FE2867-9437-4325-92B1-FC8BB1FA35CA}"/>
</file>

<file path=customXml/itemProps2.xml><?xml version="1.0" encoding="utf-8"?>
<ds:datastoreItem xmlns:ds="http://schemas.openxmlformats.org/officeDocument/2006/customXml" ds:itemID="{DC800AC4-FF75-4E58-9BCB-24C8B55FC0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0DD5B5-7FBF-4760-B3BE-1E03DDD71BD9}">
  <ds:schemaRefs>
    <ds:schemaRef ds:uri="2c63548e-e22e-43cb-a415-9193d4d80a38"/>
    <ds:schemaRef ds:uri="9d2c9005-3129-4719-81ca-2fc8d806cf3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WMO_WHITE_Powerpoint_en_fr</vt:lpstr>
      <vt:lpstr>Strategic Communications Update EC-76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 11 April 2022</dc:title>
  <dc:creator>Laura Paterson</dc:creator>
  <cp:revision>11</cp:revision>
  <dcterms:created xsi:type="dcterms:W3CDTF">2021-03-18T13:31:18Z</dcterms:created>
  <dcterms:modified xsi:type="dcterms:W3CDTF">2023-03-02T15:05:56Z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0x0101002B992D0F8FE95D4895F163129EBD78BE</vt:lpwstr>
  </property>
  <property fmtid="{D5CDD505-2E9C-101B-9397-08002B2CF9AE}" pid="3" name="MediaServiceImageTags">
    <vt:lpwstr/>
  </property>
</Properties>
</file>